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60" r:id="rId3"/>
    <p:sldId id="279" r:id="rId4"/>
    <p:sldId id="277" r:id="rId5"/>
    <p:sldId id="278" r:id="rId6"/>
    <p:sldId id="280" r:id="rId7"/>
    <p:sldId id="302" r:id="rId8"/>
    <p:sldId id="298" r:id="rId9"/>
    <p:sldId id="311" r:id="rId10"/>
    <p:sldId id="312" r:id="rId11"/>
    <p:sldId id="306" r:id="rId12"/>
    <p:sldId id="307" r:id="rId13"/>
    <p:sldId id="314" r:id="rId14"/>
    <p:sldId id="300" r:id="rId15"/>
    <p:sldId id="304" r:id="rId16"/>
    <p:sldId id="315" r:id="rId17"/>
    <p:sldId id="301" r:id="rId18"/>
    <p:sldId id="305" r:id="rId19"/>
    <p:sldId id="292" r:id="rId20"/>
    <p:sldId id="290" r:id="rId21"/>
    <p:sldId id="293" r:id="rId22"/>
    <p:sldId id="295" r:id="rId23"/>
    <p:sldId id="313" r:id="rId24"/>
    <p:sldId id="294" r:id="rId25"/>
    <p:sldId id="296" r:id="rId26"/>
    <p:sldId id="309" r:id="rId27"/>
    <p:sldId id="310" r:id="rId28"/>
    <p:sldId id="274" r:id="rId29"/>
    <p:sldId id="308"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660"/>
  </p:normalViewPr>
  <p:slideViewPr>
    <p:cSldViewPr>
      <p:cViewPr varScale="1">
        <p:scale>
          <a:sx n="104" d="100"/>
          <a:sy n="104" d="100"/>
        </p:scale>
        <p:origin x="-18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885" y="0"/>
            <a:ext cx="3038319" cy="465242"/>
          </a:xfrm>
          <a:prstGeom prst="rect">
            <a:avLst/>
          </a:prstGeom>
        </p:spPr>
        <p:txBody>
          <a:bodyPr vert="horz" lIns="91440" tIns="45720" rIns="91440" bIns="45720" rtlCol="0"/>
          <a:lstStyle>
            <a:lvl1pPr algn="r">
              <a:defRPr sz="1200"/>
            </a:lvl1pPr>
          </a:lstStyle>
          <a:p>
            <a:fld id="{00E84775-8C39-4F39-B875-6DD8EA3CE4F1}" type="datetimeFigureOut">
              <a:rPr lang="en-US" smtClean="0"/>
              <a:pPr/>
              <a:t>6/17/2010</a:t>
            </a:fld>
            <a:endParaRPr lang="en-US"/>
          </a:p>
        </p:txBody>
      </p:sp>
      <p:sp>
        <p:nvSpPr>
          <p:cNvPr id="4" name="Footer Placeholder 3"/>
          <p:cNvSpPr>
            <a:spLocks noGrp="1"/>
          </p:cNvSpPr>
          <p:nvPr>
            <p:ph type="ftr" sz="quarter" idx="2"/>
          </p:nvPr>
        </p:nvSpPr>
        <p:spPr>
          <a:xfrm>
            <a:off x="0" y="8829054"/>
            <a:ext cx="3038319" cy="46524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885" y="8829054"/>
            <a:ext cx="3038319" cy="465242"/>
          </a:xfrm>
          <a:prstGeom prst="rect">
            <a:avLst/>
          </a:prstGeom>
        </p:spPr>
        <p:txBody>
          <a:bodyPr vert="horz" lIns="91440" tIns="45720" rIns="91440" bIns="45720" rtlCol="0" anchor="b"/>
          <a:lstStyle>
            <a:lvl1pPr algn="r">
              <a:defRPr sz="1200"/>
            </a:lvl1pPr>
          </a:lstStyle>
          <a:p>
            <a:fld id="{DA5747A8-6DFC-419C-AF31-5939E39974D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1344"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429"/>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971344" y="8829429"/>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938F620A-A698-45DF-88CD-5300DB388A4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2E808CF2-0822-4122-B6F3-E12BA555F7ED}" type="slidenum">
              <a:rPr lang="en-US" smtClean="0"/>
              <a:pPr/>
              <a:t>1</a:t>
            </a:fld>
            <a:endParaRPr lang="en-US" smtClean="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BF3D0099-B646-4814-BDE0-712C362621EE}" type="slidenum">
              <a:rPr lang="en-US" smtClean="0"/>
              <a:pPr/>
              <a:t>2</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F40F29E2-D531-488A-BC19-678709BFCEA5}" type="slidenum">
              <a:rPr lang="en-US" smtClean="0"/>
              <a:pPr/>
              <a:t>28</a:t>
            </a:fld>
            <a:endParaRPr lang="en-US" smtClean="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2E808CF2-0822-4122-B6F3-E12BA555F7ED}" type="slidenum">
              <a:rPr lang="en-US" smtClean="0"/>
              <a:pPr/>
              <a:t>29</a:t>
            </a:fld>
            <a:endParaRPr lang="en-US" smtClean="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D88704-FE93-48E3-9E11-7492FA832ED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2E9CD3-6B83-41E6-8C81-B8D338E275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4CDEDD-9194-4B22-AD79-D0667A1F949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A5B7D1-F8F8-4DDC-9F54-D15EE97544D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6BEC6C-5E70-4264-8B6B-05F46F13807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4D00E5-A6B6-4594-90DC-626699F6B41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8A62B08-7EE6-4059-977D-D4AA10BB7B2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3F2C605-5C1A-4BB4-A949-1D53F4649F3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781926-BC3E-4EBA-B522-6F61BD04E62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95652F-9A87-4437-BFE7-49C14CF4389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8DF144-A1AE-482B-93CA-51B7BDA5E28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509502C-D730-45FA-A064-696A127E6AB5}"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2" descr="female police &#10;officer on white &#10;background, portrait. &#10;fotosearch - search &#10;stock photos, &#10;pictures, images, &#10;and photo clipart"/>
          <p:cNvPicPr>
            <a:picLocks noChangeAspect="1" noChangeArrowheads="1"/>
          </p:cNvPicPr>
          <p:nvPr/>
        </p:nvPicPr>
        <p:blipFill>
          <a:blip r:embed="rId3" cstate="print"/>
          <a:srcRect l="32001" r="16000" b="7333"/>
          <a:stretch>
            <a:fillRect/>
          </a:stretch>
        </p:blipFill>
        <p:spPr bwMode="auto">
          <a:xfrm>
            <a:off x="7696200" y="3048000"/>
            <a:ext cx="1143000" cy="2819400"/>
          </a:xfrm>
          <a:prstGeom prst="rect">
            <a:avLst/>
          </a:prstGeom>
          <a:noFill/>
          <a:ln w="9525">
            <a:noFill/>
            <a:miter lim="800000"/>
            <a:headEnd/>
            <a:tailEnd/>
          </a:ln>
        </p:spPr>
      </p:pic>
      <p:pic>
        <p:nvPicPr>
          <p:cNvPr id="14338" name="Picture 14" descr="SBLE Logo Seal"/>
          <p:cNvPicPr>
            <a:picLocks noChangeAspect="1" noChangeArrowheads="1"/>
          </p:cNvPicPr>
          <p:nvPr/>
        </p:nvPicPr>
        <p:blipFill>
          <a:blip r:embed="rId4" cstate="print"/>
          <a:srcRect/>
          <a:stretch>
            <a:fillRect/>
          </a:stretch>
        </p:blipFill>
        <p:spPr bwMode="auto">
          <a:xfrm>
            <a:off x="5715000" y="3429000"/>
            <a:ext cx="2125663" cy="2200275"/>
          </a:xfrm>
          <a:prstGeom prst="rect">
            <a:avLst/>
          </a:prstGeom>
          <a:noFill/>
          <a:ln w="9525">
            <a:noFill/>
            <a:miter lim="800000"/>
            <a:headEnd/>
            <a:tailEnd/>
          </a:ln>
        </p:spPr>
      </p:pic>
      <p:pic>
        <p:nvPicPr>
          <p:cNvPr id="14339" name="Picture 13" descr="ICJS-(color)_W_TxState"/>
          <p:cNvPicPr>
            <a:picLocks noChangeAspect="1" noChangeArrowheads="1"/>
          </p:cNvPicPr>
          <p:nvPr/>
        </p:nvPicPr>
        <p:blipFill>
          <a:blip r:embed="rId5" cstate="print">
            <a:lum bright="-24000" contrast="36000"/>
          </a:blip>
          <a:srcRect/>
          <a:stretch>
            <a:fillRect/>
          </a:stretch>
        </p:blipFill>
        <p:spPr bwMode="auto">
          <a:xfrm>
            <a:off x="1447800" y="3048000"/>
            <a:ext cx="4267200" cy="2743200"/>
          </a:xfrm>
          <a:prstGeom prst="rect">
            <a:avLst/>
          </a:prstGeom>
          <a:noFill/>
          <a:ln w="9525">
            <a:noFill/>
            <a:miter lim="800000"/>
            <a:headEnd/>
            <a:tailEnd/>
          </a:ln>
        </p:spPr>
      </p:pic>
      <p:pic>
        <p:nvPicPr>
          <p:cNvPr id="14340" name="Picture 4" descr="Police Officer Street Tactical Uniform"/>
          <p:cNvPicPr>
            <a:picLocks noChangeAspect="1" noChangeArrowheads="1"/>
          </p:cNvPicPr>
          <p:nvPr/>
        </p:nvPicPr>
        <p:blipFill>
          <a:blip r:embed="rId6" cstate="print"/>
          <a:srcRect/>
          <a:stretch>
            <a:fillRect/>
          </a:stretch>
        </p:blipFill>
        <p:spPr bwMode="auto">
          <a:xfrm>
            <a:off x="381000" y="3048000"/>
            <a:ext cx="1195388" cy="2743200"/>
          </a:xfrm>
          <a:prstGeom prst="rect">
            <a:avLst/>
          </a:prstGeom>
          <a:noFill/>
          <a:ln w="9525">
            <a:noFill/>
            <a:miter lim="800000"/>
            <a:headEnd/>
            <a:tailEnd/>
          </a:ln>
        </p:spPr>
      </p:pic>
      <p:sp>
        <p:nvSpPr>
          <p:cNvPr id="9" name="TextBox 8"/>
          <p:cNvSpPr txBox="1"/>
          <p:nvPr/>
        </p:nvSpPr>
        <p:spPr>
          <a:xfrm>
            <a:off x="990600" y="1447800"/>
            <a:ext cx="7315200" cy="769441"/>
          </a:xfrm>
          <a:prstGeom prst="rect">
            <a:avLst/>
          </a:prstGeom>
          <a:noFill/>
        </p:spPr>
        <p:txBody>
          <a:bodyPr wrap="square" rtlCol="0">
            <a:spAutoFit/>
          </a:bodyPr>
          <a:lstStyle/>
          <a:p>
            <a:pPr algn="ctr"/>
            <a:r>
              <a:rPr lang="en-US" sz="4400" dirty="0" smtClean="0"/>
              <a:t>SEARCH AND SEIZURE</a:t>
            </a:r>
            <a:endParaRPr lang="en-US" sz="4400" dirty="0"/>
          </a:p>
        </p:txBody>
      </p:sp>
      <p:sp>
        <p:nvSpPr>
          <p:cNvPr id="10" name="Text Box 11"/>
          <p:cNvSpPr txBox="1">
            <a:spLocks noChangeArrowheads="1"/>
          </p:cNvSpPr>
          <p:nvPr/>
        </p:nvSpPr>
        <p:spPr bwMode="auto">
          <a:xfrm>
            <a:off x="457200" y="6003925"/>
            <a:ext cx="7010400" cy="854075"/>
          </a:xfrm>
          <a:prstGeom prst="rect">
            <a:avLst/>
          </a:prstGeom>
          <a:noFill/>
          <a:ln w="9525">
            <a:noFill/>
            <a:miter lim="800000"/>
            <a:headEnd/>
            <a:tailEnd/>
          </a:ln>
        </p:spPr>
        <p:txBody>
          <a:bodyPr>
            <a:spAutoFit/>
          </a:bodyPr>
          <a:lstStyle/>
          <a:p>
            <a:pPr>
              <a:spcBef>
                <a:spcPct val="50000"/>
              </a:spcBef>
            </a:pPr>
            <a:r>
              <a:rPr lang="en-US" sz="2000" dirty="0"/>
              <a:t>INSTRUCTOR:  OFFICER COLE LANGSTON</a:t>
            </a:r>
          </a:p>
          <a:p>
            <a:pPr>
              <a:spcBef>
                <a:spcPct val="50000"/>
              </a:spcBef>
            </a:pPr>
            <a:r>
              <a:rPr lang="en-US" sz="2000" dirty="0"/>
              <a:t>                           CARROLLTON POLICE DEPARTMENT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4294967295"/>
          </p:nvPr>
        </p:nvSpPr>
        <p:spPr>
          <a:xfrm>
            <a:off x="304800" y="609600"/>
            <a:ext cx="8839200" cy="5029200"/>
          </a:xfrm>
        </p:spPr>
        <p:txBody>
          <a:bodyPr lIns="90487" tIns="44450" rIns="90487" bIns="44450"/>
          <a:lstStyle/>
          <a:p>
            <a:pPr marL="0" indent="0" algn="ctr">
              <a:buFontTx/>
              <a:buNone/>
              <a:defRPr/>
            </a:pPr>
            <a:endParaRPr lang="en-US" sz="1000" b="1" i="1" dirty="0" smtClean="0">
              <a:solidFill>
                <a:srgbClr val="6C0120"/>
              </a:solidFill>
              <a:effectLst>
                <a:outerShdw blurRad="38100" dist="38100" dir="2700000" algn="tl">
                  <a:srgbClr val="000000"/>
                </a:outerShdw>
              </a:effectLst>
            </a:endParaRPr>
          </a:p>
          <a:p>
            <a:pPr marL="0" indent="0" algn="ctr">
              <a:buFontTx/>
              <a:buNone/>
              <a:defRPr/>
            </a:pPr>
            <a:endParaRPr lang="en-US" sz="1000" b="1" i="1" dirty="0" smtClean="0">
              <a:solidFill>
                <a:srgbClr val="6C0120"/>
              </a:solidFill>
              <a:effectLst>
                <a:outerShdw blurRad="38100" dist="38100" dir="2700000" algn="tl">
                  <a:srgbClr val="000000"/>
                </a:outerShdw>
              </a:effectLst>
            </a:endParaRPr>
          </a:p>
          <a:p>
            <a:pPr marL="0" indent="0" algn="ctr">
              <a:buFontTx/>
              <a:buNone/>
              <a:defRPr/>
            </a:pPr>
            <a:r>
              <a:rPr lang="en-US" sz="1000" b="1" i="1" dirty="0" smtClean="0">
                <a:solidFill>
                  <a:srgbClr val="6C0120"/>
                </a:solidFill>
                <a:effectLst>
                  <a:outerShdw blurRad="38100" dist="38100" dir="2700000" algn="tl">
                    <a:srgbClr val="000000"/>
                  </a:outerShdw>
                </a:effectLst>
              </a:rPr>
              <a:t>	                                                           </a:t>
            </a:r>
            <a:r>
              <a:rPr lang="en-US" sz="2000" b="1" dirty="0" smtClean="0"/>
              <a:t>Absolute Certainty</a:t>
            </a:r>
            <a:endParaRPr lang="en-US" sz="1800" b="1" dirty="0" smtClean="0"/>
          </a:p>
          <a:p>
            <a:pPr marL="0" indent="0" algn="ctr">
              <a:buFontTx/>
              <a:buNone/>
              <a:defRPr/>
            </a:pPr>
            <a:endParaRPr lang="en-US" sz="700" b="1" dirty="0" smtClean="0"/>
          </a:p>
          <a:p>
            <a:pPr marL="0" indent="0">
              <a:buFontTx/>
              <a:buNone/>
              <a:defRPr/>
            </a:pPr>
            <a:r>
              <a:rPr lang="en-US" sz="1800" b="1" dirty="0" smtClean="0"/>
              <a:t>	                 </a:t>
            </a:r>
            <a:r>
              <a:rPr lang="en-US" sz="2000" b="1" dirty="0" smtClean="0"/>
              <a:t>Beyond a Reasonable Doubt</a:t>
            </a:r>
            <a:endParaRPr lang="en-US" sz="1800" b="1" dirty="0" smtClean="0"/>
          </a:p>
          <a:p>
            <a:pPr marL="0" indent="0">
              <a:buFontTx/>
              <a:buNone/>
              <a:defRPr/>
            </a:pPr>
            <a:endParaRPr lang="en-US" sz="700" b="1" dirty="0" smtClean="0"/>
          </a:p>
          <a:p>
            <a:pPr marL="0" indent="0">
              <a:buFontTx/>
              <a:buNone/>
              <a:defRPr/>
            </a:pPr>
            <a:r>
              <a:rPr lang="en-US" sz="2000" b="1" dirty="0" smtClean="0"/>
              <a:t>                       Preponderance of Evidence</a:t>
            </a:r>
            <a:endParaRPr lang="en-US" sz="1800" b="1" dirty="0" smtClean="0"/>
          </a:p>
          <a:p>
            <a:pPr marL="0" indent="0">
              <a:buFontTx/>
              <a:buNone/>
              <a:defRPr/>
            </a:pPr>
            <a:endParaRPr lang="en-US" sz="700" b="1" dirty="0" smtClean="0"/>
          </a:p>
          <a:p>
            <a:pPr marL="0" indent="0">
              <a:buFontTx/>
              <a:buNone/>
              <a:defRPr/>
            </a:pPr>
            <a:r>
              <a:rPr lang="en-US" sz="1800" b="1" dirty="0" smtClean="0"/>
              <a:t>                                         </a:t>
            </a:r>
            <a:r>
              <a:rPr lang="en-US" sz="2000" b="1" dirty="0" smtClean="0"/>
              <a:t>Probable</a:t>
            </a:r>
            <a:r>
              <a:rPr lang="en-US" sz="1800" b="1" dirty="0" smtClean="0"/>
              <a:t> </a:t>
            </a:r>
            <a:r>
              <a:rPr lang="en-US" sz="2000" b="1" dirty="0" smtClean="0"/>
              <a:t>Cause</a:t>
            </a:r>
            <a:endParaRPr lang="en-US" sz="1800" b="1" dirty="0" smtClean="0"/>
          </a:p>
          <a:p>
            <a:pPr marL="0" indent="0">
              <a:buFontTx/>
              <a:buNone/>
              <a:defRPr/>
            </a:pPr>
            <a:endParaRPr lang="en-US" sz="700" b="1" dirty="0" smtClean="0"/>
          </a:p>
          <a:p>
            <a:pPr marL="0" indent="0">
              <a:buFontTx/>
              <a:buNone/>
              <a:defRPr/>
            </a:pPr>
            <a:r>
              <a:rPr lang="en-US" sz="2000" b="1" dirty="0" smtClean="0"/>
              <a:t>          Reasonable Cause/Suspicion</a:t>
            </a:r>
            <a:endParaRPr lang="en-US" sz="1800" b="1" dirty="0" smtClean="0"/>
          </a:p>
          <a:p>
            <a:pPr marL="0" indent="0">
              <a:buFontTx/>
              <a:buNone/>
              <a:defRPr/>
            </a:pPr>
            <a:endParaRPr lang="en-US" sz="700" b="1" dirty="0" smtClean="0"/>
          </a:p>
          <a:p>
            <a:pPr marL="0" indent="0">
              <a:buFontTx/>
              <a:buNone/>
              <a:defRPr/>
            </a:pPr>
            <a:r>
              <a:rPr lang="en-US" sz="2000" b="1" dirty="0" smtClean="0"/>
              <a:t>                                Gut Feeling</a:t>
            </a:r>
            <a:endParaRPr lang="en-US" sz="1800" b="1" dirty="0" smtClean="0"/>
          </a:p>
          <a:p>
            <a:pPr marL="0" indent="0">
              <a:buFontTx/>
              <a:buNone/>
              <a:defRPr/>
            </a:pPr>
            <a:endParaRPr lang="en-US" sz="700" b="1" dirty="0" smtClean="0"/>
          </a:p>
          <a:p>
            <a:pPr marL="0" indent="0">
              <a:buFontTx/>
              <a:buNone/>
              <a:defRPr/>
            </a:pPr>
            <a:r>
              <a:rPr lang="en-US" sz="1800" b="1" dirty="0" smtClean="0"/>
              <a:t>                                        </a:t>
            </a:r>
            <a:r>
              <a:rPr lang="en-US" sz="2000" b="1" dirty="0" smtClean="0"/>
              <a:t>Hunch</a:t>
            </a:r>
            <a:endParaRPr lang="en-US" sz="1800" b="1" dirty="0" smtClean="0"/>
          </a:p>
          <a:p>
            <a:pPr marL="0" indent="0">
              <a:buFontTx/>
              <a:buNone/>
              <a:defRPr/>
            </a:pPr>
            <a:r>
              <a:rPr lang="en-US" sz="1800" b="1" dirty="0" smtClean="0"/>
              <a:t>                     </a:t>
            </a:r>
          </a:p>
          <a:p>
            <a:pPr marL="0" indent="0">
              <a:buFontTx/>
              <a:buNone/>
              <a:defRPr/>
            </a:pPr>
            <a:r>
              <a:rPr lang="en-US" sz="1800" b="1" dirty="0" smtClean="0"/>
              <a:t>                         </a:t>
            </a:r>
          </a:p>
        </p:txBody>
      </p:sp>
      <p:sp>
        <p:nvSpPr>
          <p:cNvPr id="49154" name="Line 3"/>
          <p:cNvSpPr>
            <a:spLocks noChangeShapeType="1"/>
          </p:cNvSpPr>
          <p:nvPr/>
        </p:nvSpPr>
        <p:spPr bwMode="auto">
          <a:xfrm flipV="1">
            <a:off x="2819400" y="1143000"/>
            <a:ext cx="5638800" cy="4114800"/>
          </a:xfrm>
          <a:prstGeom prst="line">
            <a:avLst/>
          </a:prstGeom>
          <a:noFill/>
          <a:ln w="12700">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Suspicion</a:t>
            </a:r>
            <a:endParaRPr lang="en-US" dirty="0"/>
          </a:p>
        </p:txBody>
      </p:sp>
      <p:sp>
        <p:nvSpPr>
          <p:cNvPr id="5" name="Rectangle 4"/>
          <p:cNvSpPr/>
          <p:nvPr/>
        </p:nvSpPr>
        <p:spPr>
          <a:xfrm>
            <a:off x="533400" y="1905000"/>
            <a:ext cx="8001000" cy="1938992"/>
          </a:xfrm>
          <a:prstGeom prst="rect">
            <a:avLst/>
          </a:prstGeom>
        </p:spPr>
        <p:txBody>
          <a:bodyPr wrap="square">
            <a:spAutoFit/>
          </a:bodyPr>
          <a:lstStyle/>
          <a:p>
            <a:r>
              <a:rPr lang="en-US" sz="2400" dirty="0" smtClean="0"/>
              <a:t>When a reasonable person considers the combination of articulable facts, weighs them against the person’s own experience, balances the degree of intrusion against the effects on the person to be searched, and reaches a conclusion that this level of search is warranted</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Probable Cause</a:t>
            </a:r>
            <a:endParaRPr lang="en-US" dirty="0"/>
          </a:p>
        </p:txBody>
      </p:sp>
      <p:sp>
        <p:nvSpPr>
          <p:cNvPr id="5" name="Rectangle 4"/>
          <p:cNvSpPr/>
          <p:nvPr/>
        </p:nvSpPr>
        <p:spPr>
          <a:xfrm>
            <a:off x="762000" y="2057400"/>
            <a:ext cx="7620000" cy="1200329"/>
          </a:xfrm>
          <a:prstGeom prst="rect">
            <a:avLst/>
          </a:prstGeom>
        </p:spPr>
        <p:txBody>
          <a:bodyPr wrap="square">
            <a:spAutoFit/>
          </a:bodyPr>
          <a:lstStyle/>
          <a:p>
            <a:r>
              <a:rPr lang="en-US" sz="2400" dirty="0" smtClean="0"/>
              <a:t>Articulable facts that lead to a high degree of certainty of a person’s guilt or that a search will yield evidence indicative of guilt or involvement</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Concept</a:t>
            </a:r>
            <a:endParaRPr lang="en-US" dirty="0"/>
          </a:p>
        </p:txBody>
      </p:sp>
      <p:sp>
        <p:nvSpPr>
          <p:cNvPr id="4" name="TextBox 3"/>
          <p:cNvSpPr txBox="1"/>
          <p:nvPr/>
        </p:nvSpPr>
        <p:spPr>
          <a:xfrm>
            <a:off x="609600" y="1752600"/>
            <a:ext cx="8077200" cy="1569660"/>
          </a:xfrm>
          <a:prstGeom prst="rect">
            <a:avLst/>
          </a:prstGeom>
          <a:noFill/>
        </p:spPr>
        <p:txBody>
          <a:bodyPr wrap="square" rtlCol="0">
            <a:spAutoFit/>
          </a:bodyPr>
          <a:lstStyle/>
          <a:p>
            <a:r>
              <a:rPr lang="en-US" sz="2400" dirty="0" smtClean="0"/>
              <a:t>The civil rights of a child must yield  when the need to protect the child is incompatible with those rights.  In a group situation, the safety of the group outweighs the rights of an individual child</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534400" cy="1143000"/>
          </a:xfrm>
        </p:spPr>
        <p:txBody>
          <a:bodyPr/>
          <a:lstStyle/>
          <a:p>
            <a:r>
              <a:rPr lang="en-US" b="1" dirty="0" smtClean="0"/>
              <a:t/>
            </a:r>
            <a:br>
              <a:rPr lang="en-US" b="1" dirty="0" smtClean="0"/>
            </a:br>
            <a:r>
              <a:rPr lang="en-US" b="1" dirty="0" smtClean="0"/>
              <a:t>Sources of Educator Authority</a:t>
            </a:r>
            <a:br>
              <a:rPr lang="en-US" b="1" dirty="0" smtClean="0"/>
            </a:br>
            <a:endParaRPr lang="en-US" dirty="0"/>
          </a:p>
        </p:txBody>
      </p:sp>
      <p:sp>
        <p:nvSpPr>
          <p:cNvPr id="3" name="Content Placeholder 2"/>
          <p:cNvSpPr>
            <a:spLocks noGrp="1"/>
          </p:cNvSpPr>
          <p:nvPr>
            <p:ph idx="1"/>
          </p:nvPr>
        </p:nvSpPr>
        <p:spPr/>
        <p:txBody>
          <a:bodyPr/>
          <a:lstStyle/>
          <a:p>
            <a:pPr marL="457200" lvl="1" indent="-457200">
              <a:buFont typeface="+mj-lt"/>
              <a:buAutoNum type="arabicParenR"/>
            </a:pPr>
            <a:r>
              <a:rPr lang="en-US" sz="2400" dirty="0" smtClean="0"/>
              <a:t>In Loco Parentis</a:t>
            </a:r>
          </a:p>
          <a:p>
            <a:pPr marL="457200" lvl="1" indent="-457200">
              <a:buFont typeface="+mj-lt"/>
              <a:buAutoNum type="arabicParenR"/>
            </a:pPr>
            <a:r>
              <a:rPr lang="en-US" sz="2400" dirty="0" smtClean="0"/>
              <a:t>Implied Authority</a:t>
            </a:r>
          </a:p>
          <a:p>
            <a:pPr marL="742950" lvl="2" indent="-342900"/>
            <a:r>
              <a:rPr lang="en-US" dirty="0" smtClean="0"/>
              <a:t>In Re </a:t>
            </a:r>
            <a:r>
              <a:rPr lang="en-US" dirty="0" err="1" smtClean="0"/>
              <a:t>Gault</a:t>
            </a:r>
            <a:endParaRPr lang="en-US" dirty="0" smtClean="0"/>
          </a:p>
          <a:p>
            <a:pPr marL="457200" lvl="1" indent="-457200">
              <a:buFont typeface="+mj-lt"/>
              <a:buAutoNum type="arabicParenR"/>
            </a:pPr>
            <a:r>
              <a:rPr lang="en-US" sz="2400" dirty="0" smtClean="0"/>
              <a:t>Written Regulations</a:t>
            </a:r>
          </a:p>
          <a:p>
            <a:pPr marL="742950" lvl="2" indent="-342900"/>
            <a:r>
              <a:rPr lang="en-US" dirty="0" smtClean="0"/>
              <a:t>Tinker v. Des Moines</a:t>
            </a:r>
          </a:p>
          <a:p>
            <a:pPr marL="457200" lvl="1" indent="-457200">
              <a:buFont typeface="+mj-lt"/>
              <a:buAutoNum type="arabicParenR"/>
            </a:pPr>
            <a:r>
              <a:rPr lang="en-US" sz="2400" dirty="0" smtClean="0"/>
              <a:t>Constitutional Empowerment</a:t>
            </a:r>
          </a:p>
          <a:p>
            <a:pPr marL="857250" lvl="2" indent="-457200"/>
            <a:r>
              <a:rPr lang="en-US" dirty="0" smtClean="0"/>
              <a:t>New Jersey v. TLO</a:t>
            </a:r>
          </a:p>
          <a:p>
            <a:pPr marL="857250" lvl="2" indent="-457200"/>
            <a:r>
              <a:rPr lang="en-US" dirty="0" smtClean="0"/>
              <a:t>Coronado v. State of Texas</a:t>
            </a:r>
          </a:p>
          <a:p>
            <a:pPr marL="857250" lvl="2" indent="-457200"/>
            <a:r>
              <a:rPr lang="en-US" dirty="0" err="1" smtClean="0"/>
              <a:t>Vernonia</a:t>
            </a:r>
            <a:r>
              <a:rPr lang="en-US" dirty="0" smtClean="0"/>
              <a:t> v. Acton </a:t>
            </a:r>
          </a:p>
          <a:p>
            <a:pPr marL="857250" lvl="2" indent="-457200"/>
            <a:r>
              <a:rPr lang="en-US" dirty="0" smtClean="0"/>
              <a:t>Earls v. </a:t>
            </a:r>
            <a:r>
              <a:rPr lang="en-US" dirty="0" err="1" smtClean="0"/>
              <a:t>Pottawatamie</a:t>
            </a:r>
            <a:r>
              <a:rPr lang="en-US" dirty="0" smtClean="0"/>
              <a:t> </a:t>
            </a:r>
          </a:p>
          <a:p>
            <a:pPr marL="857250" lvl="2" indent="-457200"/>
            <a:r>
              <a:rPr lang="en-US" dirty="0" smtClean="0"/>
              <a:t>Tennessee v. Garner</a:t>
            </a:r>
          </a:p>
          <a:p>
            <a:pPr lvl="1"/>
            <a:endParaRPr lang="en-US" sz="2000" dirty="0" smtClean="0"/>
          </a:p>
          <a:p>
            <a:pPr lvl="1"/>
            <a:endParaRPr lang="en-US" sz="2000" dirty="0" smtClean="0"/>
          </a:p>
          <a:p>
            <a:pPr lvl="1"/>
            <a:endParaRPr lang="en-US" sz="2000" dirty="0" smtClean="0"/>
          </a:p>
          <a:p>
            <a:pPr lvl="1"/>
            <a:endParaRPr lang="en-US" sz="2000" dirty="0" smtClean="0"/>
          </a:p>
          <a:p>
            <a:endParaRPr lang="en-US" sz="2400" dirty="0" smtClean="0"/>
          </a:p>
          <a:p>
            <a:endParaRPr lang="en-US" sz="2400" dirty="0" smtClean="0"/>
          </a:p>
          <a:p>
            <a:pPr lvl="1"/>
            <a:endParaRPr lang="en-US" sz="2000" dirty="0" smtClean="0"/>
          </a:p>
          <a:p>
            <a:pPr lvl="1"/>
            <a:endParaRPr lang="en-US"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New Jersey v. TLO (1985)</a:t>
            </a:r>
            <a:endParaRPr lang="en-US" dirty="0"/>
          </a:p>
        </p:txBody>
      </p:sp>
      <p:sp>
        <p:nvSpPr>
          <p:cNvPr id="3" name="Content Placeholder 2"/>
          <p:cNvSpPr>
            <a:spLocks noGrp="1"/>
          </p:cNvSpPr>
          <p:nvPr>
            <p:ph idx="1"/>
          </p:nvPr>
        </p:nvSpPr>
        <p:spPr>
          <a:xfrm>
            <a:off x="457200" y="1493837"/>
            <a:ext cx="8229600" cy="4525963"/>
          </a:xfrm>
        </p:spPr>
        <p:txBody>
          <a:bodyPr/>
          <a:lstStyle/>
          <a:p>
            <a:r>
              <a:rPr lang="en-US" sz="2400" dirty="0" smtClean="0"/>
              <a:t>Two Prong Test</a:t>
            </a:r>
          </a:p>
          <a:p>
            <a:r>
              <a:rPr lang="en-US" sz="2400" dirty="0" smtClean="0"/>
              <a:t>Special Needs Doctrine</a:t>
            </a:r>
          </a:p>
          <a:p>
            <a:r>
              <a:rPr lang="en-US" sz="2400" dirty="0" smtClean="0"/>
              <a:t>Four Rules came out of TLO</a:t>
            </a:r>
          </a:p>
          <a:p>
            <a:pPr marL="914400" lvl="1" indent="-457200">
              <a:buFont typeface="+mj-lt"/>
              <a:buAutoNum type="arabicParenR"/>
            </a:pPr>
            <a:r>
              <a:rPr lang="en-US" sz="2400" dirty="0" smtClean="0"/>
              <a:t>Reasonable suspicion replaced probable cause</a:t>
            </a:r>
          </a:p>
          <a:p>
            <a:pPr marL="914400" lvl="1" indent="-457200">
              <a:buFont typeface="+mj-lt"/>
              <a:buAutoNum type="arabicParenR"/>
            </a:pPr>
            <a:r>
              <a:rPr lang="en-US" sz="2400" dirty="0" smtClean="0"/>
              <a:t>Search warrants in schools were eliminated</a:t>
            </a:r>
          </a:p>
          <a:p>
            <a:pPr marL="914400" lvl="1" indent="-457200">
              <a:buFont typeface="+mj-lt"/>
              <a:buAutoNum type="arabicParenR"/>
            </a:pPr>
            <a:r>
              <a:rPr lang="en-US" sz="2400" dirty="0" smtClean="0"/>
              <a:t>Miranda Rights did not extend to school discipline</a:t>
            </a:r>
          </a:p>
          <a:p>
            <a:pPr marL="914400" lvl="1" indent="-457200">
              <a:buFont typeface="+mj-lt"/>
              <a:buAutoNum type="arabicParenR"/>
            </a:pPr>
            <a:r>
              <a:rPr lang="en-US" sz="2400" dirty="0" smtClean="0"/>
              <a:t>Standard school operations are not subject to parental notification requirements</a:t>
            </a:r>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534400" cy="1143000"/>
          </a:xfrm>
        </p:spPr>
        <p:txBody>
          <a:bodyPr/>
          <a:lstStyle/>
          <a:p>
            <a:r>
              <a:rPr lang="en-US" b="1" dirty="0" smtClean="0"/>
              <a:t/>
            </a:r>
            <a:br>
              <a:rPr lang="en-US" b="1" dirty="0" smtClean="0"/>
            </a:br>
            <a:r>
              <a:rPr lang="en-US" b="1" dirty="0" smtClean="0"/>
              <a:t>Sources of Educator Authority</a:t>
            </a:r>
            <a:br>
              <a:rPr lang="en-US" b="1" dirty="0" smtClean="0"/>
            </a:br>
            <a:endParaRPr lang="en-US" dirty="0"/>
          </a:p>
        </p:txBody>
      </p:sp>
      <p:sp>
        <p:nvSpPr>
          <p:cNvPr id="3" name="Content Placeholder 2"/>
          <p:cNvSpPr>
            <a:spLocks noGrp="1"/>
          </p:cNvSpPr>
          <p:nvPr>
            <p:ph idx="1"/>
          </p:nvPr>
        </p:nvSpPr>
        <p:spPr/>
        <p:txBody>
          <a:bodyPr/>
          <a:lstStyle/>
          <a:p>
            <a:pPr marL="457200" lvl="1" indent="-457200">
              <a:buFont typeface="+mj-lt"/>
              <a:buAutoNum type="arabicParenR"/>
            </a:pPr>
            <a:r>
              <a:rPr lang="en-US" sz="2400" dirty="0" smtClean="0"/>
              <a:t>In Loco Parentis</a:t>
            </a:r>
          </a:p>
          <a:p>
            <a:pPr marL="457200" lvl="1" indent="-457200">
              <a:buFont typeface="+mj-lt"/>
              <a:buAutoNum type="arabicParenR"/>
            </a:pPr>
            <a:r>
              <a:rPr lang="en-US" sz="2400" dirty="0" smtClean="0"/>
              <a:t>Implied Authority</a:t>
            </a:r>
          </a:p>
          <a:p>
            <a:pPr marL="742950" lvl="2" indent="-342900"/>
            <a:r>
              <a:rPr lang="en-US" dirty="0" smtClean="0"/>
              <a:t>In Re </a:t>
            </a:r>
            <a:r>
              <a:rPr lang="en-US" dirty="0" err="1" smtClean="0"/>
              <a:t>Gault</a:t>
            </a:r>
            <a:endParaRPr lang="en-US" dirty="0" smtClean="0"/>
          </a:p>
          <a:p>
            <a:pPr marL="457200" lvl="1" indent="-457200">
              <a:buFont typeface="+mj-lt"/>
              <a:buAutoNum type="arabicParenR"/>
            </a:pPr>
            <a:r>
              <a:rPr lang="en-US" sz="2400" dirty="0" smtClean="0"/>
              <a:t>Written Regulations</a:t>
            </a:r>
          </a:p>
          <a:p>
            <a:pPr marL="742950" lvl="2" indent="-342900"/>
            <a:r>
              <a:rPr lang="en-US" dirty="0" smtClean="0"/>
              <a:t>Tinker v. Des Moines</a:t>
            </a:r>
          </a:p>
          <a:p>
            <a:pPr marL="457200" lvl="1" indent="-457200">
              <a:buFont typeface="+mj-lt"/>
              <a:buAutoNum type="arabicParenR"/>
            </a:pPr>
            <a:r>
              <a:rPr lang="en-US" sz="2400" dirty="0" smtClean="0"/>
              <a:t>Constitutional Empowerment</a:t>
            </a:r>
          </a:p>
          <a:p>
            <a:pPr marL="857250" lvl="2" indent="-457200"/>
            <a:r>
              <a:rPr lang="en-US" dirty="0" smtClean="0"/>
              <a:t>New Jersey v. TLO</a:t>
            </a:r>
          </a:p>
          <a:p>
            <a:pPr marL="857250" lvl="2" indent="-457200"/>
            <a:r>
              <a:rPr lang="en-US" dirty="0" smtClean="0"/>
              <a:t>Coronado v. State of Texas</a:t>
            </a:r>
          </a:p>
          <a:p>
            <a:pPr marL="857250" lvl="2" indent="-457200"/>
            <a:r>
              <a:rPr lang="en-US" dirty="0" err="1" smtClean="0"/>
              <a:t>Vernonia</a:t>
            </a:r>
            <a:r>
              <a:rPr lang="en-US" dirty="0" smtClean="0"/>
              <a:t> v. Acton </a:t>
            </a:r>
          </a:p>
          <a:p>
            <a:pPr marL="857250" lvl="2" indent="-457200"/>
            <a:r>
              <a:rPr lang="en-US" dirty="0" smtClean="0"/>
              <a:t>Earls v. </a:t>
            </a:r>
            <a:r>
              <a:rPr lang="en-US" dirty="0" err="1" smtClean="0"/>
              <a:t>Pottawatamie</a:t>
            </a:r>
            <a:r>
              <a:rPr lang="en-US" dirty="0" smtClean="0"/>
              <a:t> </a:t>
            </a:r>
          </a:p>
          <a:p>
            <a:pPr marL="857250" lvl="2" indent="-457200"/>
            <a:r>
              <a:rPr lang="en-US" dirty="0" smtClean="0"/>
              <a:t>Tennessee v. Garner</a:t>
            </a:r>
          </a:p>
          <a:p>
            <a:pPr lvl="1"/>
            <a:endParaRPr lang="en-US" sz="2000" dirty="0" smtClean="0"/>
          </a:p>
          <a:p>
            <a:pPr lvl="1"/>
            <a:endParaRPr lang="en-US" sz="2000" dirty="0" smtClean="0"/>
          </a:p>
          <a:p>
            <a:pPr lvl="1"/>
            <a:endParaRPr lang="en-US" sz="2000" dirty="0" smtClean="0"/>
          </a:p>
          <a:p>
            <a:pPr lvl="1"/>
            <a:endParaRPr lang="en-US" sz="2000" dirty="0" smtClean="0"/>
          </a:p>
          <a:p>
            <a:endParaRPr lang="en-US" sz="2400" dirty="0" smtClean="0"/>
          </a:p>
          <a:p>
            <a:endParaRPr lang="en-US" sz="2400" dirty="0" smtClean="0"/>
          </a:p>
          <a:p>
            <a:pPr lvl="1"/>
            <a:endParaRPr lang="en-US" sz="2000" dirty="0" smtClean="0"/>
          </a:p>
          <a:p>
            <a:pPr lvl="1"/>
            <a:endParaRPr 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Establishing an Agency</a:t>
            </a:r>
            <a:br>
              <a:rPr lang="en-US" b="1" dirty="0" smtClean="0"/>
            </a:br>
            <a:endParaRPr lang="en-US" dirty="0"/>
          </a:p>
        </p:txBody>
      </p:sp>
      <p:sp>
        <p:nvSpPr>
          <p:cNvPr id="3" name="Content Placeholder 2"/>
          <p:cNvSpPr>
            <a:spLocks noGrp="1"/>
          </p:cNvSpPr>
          <p:nvPr>
            <p:ph idx="1"/>
          </p:nvPr>
        </p:nvSpPr>
        <p:spPr/>
        <p:txBody>
          <a:bodyPr/>
          <a:lstStyle/>
          <a:p>
            <a:r>
              <a:rPr lang="en-US" sz="2400" dirty="0" smtClean="0"/>
              <a:t>Enables on officer to piggy back on school authority</a:t>
            </a:r>
          </a:p>
          <a:p>
            <a:pPr lvl="1"/>
            <a:r>
              <a:rPr lang="en-US" sz="2400" dirty="0" smtClean="0"/>
              <a:t>In Re Fred C</a:t>
            </a:r>
          </a:p>
          <a:p>
            <a:pPr lvl="1"/>
            <a:r>
              <a:rPr lang="en-US" sz="2400" dirty="0" smtClean="0"/>
              <a:t>In Re Boykin</a:t>
            </a:r>
          </a:p>
          <a:p>
            <a:pPr lvl="1"/>
            <a:r>
              <a:rPr lang="en-US" sz="2400" dirty="0" err="1" smtClean="0"/>
              <a:t>Picha</a:t>
            </a:r>
            <a:r>
              <a:rPr lang="en-US" sz="2400" dirty="0" smtClean="0"/>
              <a:t> v. </a:t>
            </a:r>
            <a:r>
              <a:rPr lang="en-US" sz="2400" dirty="0" err="1" smtClean="0"/>
              <a:t>Wielgos</a:t>
            </a:r>
            <a:endParaRPr lang="en-US" sz="2400" dirty="0" smtClean="0"/>
          </a:p>
          <a:p>
            <a:pPr lvl="1"/>
            <a:r>
              <a:rPr lang="en-US" sz="2400" dirty="0" smtClean="0"/>
              <a:t>Officer may suggest tips on searching, but cannot direct administrator to do the search</a:t>
            </a:r>
          </a:p>
          <a:p>
            <a:r>
              <a:rPr lang="en-US" sz="2400" dirty="0" smtClean="0"/>
              <a:t>Presumption of Regularity</a:t>
            </a:r>
          </a:p>
          <a:p>
            <a:pPr marL="1200150" lvl="3" indent="-342900"/>
            <a:r>
              <a:rPr lang="en-US" sz="2400" dirty="0" smtClean="0"/>
              <a:t>The word of government agents (including schools) can be held as truth until someone proves it is not</a:t>
            </a:r>
          </a:p>
          <a:p>
            <a:endParaRPr lang="en-US" sz="2400" dirty="0" smtClean="0"/>
          </a:p>
          <a:p>
            <a:endParaRPr lang="en-US" sz="2400" dirty="0" smtClean="0"/>
          </a:p>
          <a:p>
            <a:pPr lvl="1"/>
            <a:endParaRPr lang="en-US" sz="2400" dirty="0" smtClean="0"/>
          </a:p>
          <a:p>
            <a:pPr lvl="1"/>
            <a:endParaRPr lang="en-US" sz="2400" dirty="0" smtClean="0"/>
          </a:p>
          <a:p>
            <a:endParaRPr lang="en-US" sz="2400" dirty="0" smtClean="0"/>
          </a:p>
          <a:p>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Ways to Establish Agency</a:t>
            </a:r>
            <a:endParaRPr lang="en-US" dirty="0"/>
          </a:p>
        </p:txBody>
      </p:sp>
      <p:sp>
        <p:nvSpPr>
          <p:cNvPr id="3" name="Content Placeholder 2"/>
          <p:cNvSpPr>
            <a:spLocks noGrp="1"/>
          </p:cNvSpPr>
          <p:nvPr>
            <p:ph idx="1"/>
          </p:nvPr>
        </p:nvSpPr>
        <p:spPr/>
        <p:txBody>
          <a:bodyPr/>
          <a:lstStyle/>
          <a:p>
            <a:pPr marL="457200" indent="-457200">
              <a:buFont typeface="+mj-lt"/>
              <a:buAutoNum type="arabicParenR"/>
            </a:pPr>
            <a:r>
              <a:rPr lang="en-US" sz="2400" dirty="0" smtClean="0"/>
              <a:t>The cop was present at the request of school officials</a:t>
            </a:r>
          </a:p>
          <a:p>
            <a:pPr marL="457200" indent="-457200">
              <a:buFont typeface="+mj-lt"/>
              <a:buAutoNum type="arabicParenR"/>
            </a:pPr>
            <a:r>
              <a:rPr lang="en-US" sz="2400" dirty="0" smtClean="0"/>
              <a:t>The school had authority to search and question</a:t>
            </a:r>
          </a:p>
          <a:p>
            <a:pPr marL="457200" indent="-457200">
              <a:buFont typeface="+mj-lt"/>
              <a:buAutoNum type="arabicParenR"/>
            </a:pPr>
            <a:r>
              <a:rPr lang="en-US" sz="2400" dirty="0" smtClean="0"/>
              <a:t>School official remained in charge to greatest degree possible</a:t>
            </a:r>
          </a:p>
          <a:p>
            <a:pPr marL="457200" indent="-457200">
              <a:buFont typeface="+mj-lt"/>
              <a:buAutoNum type="arabicParenR"/>
            </a:pPr>
            <a:r>
              <a:rPr lang="en-US" sz="2400" dirty="0" smtClean="0"/>
              <a:t>What the officer did reduced a reasonably perceived danger</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228600" y="274638"/>
            <a:ext cx="8763000" cy="1143000"/>
          </a:xfrm>
        </p:spPr>
        <p:txBody>
          <a:bodyPr/>
          <a:lstStyle/>
          <a:p>
            <a:r>
              <a:rPr lang="en-US" sz="4000" dirty="0" smtClean="0"/>
              <a:t>Reasons To Have Officer Conduct Search</a:t>
            </a:r>
          </a:p>
        </p:txBody>
      </p:sp>
      <p:sp>
        <p:nvSpPr>
          <p:cNvPr id="36866" name="Content Placeholder 2"/>
          <p:cNvSpPr>
            <a:spLocks noGrp="1"/>
          </p:cNvSpPr>
          <p:nvPr>
            <p:ph idx="1"/>
          </p:nvPr>
        </p:nvSpPr>
        <p:spPr>
          <a:xfrm>
            <a:off x="457200" y="1600200"/>
            <a:ext cx="8229600" cy="5029200"/>
          </a:xfrm>
        </p:spPr>
        <p:txBody>
          <a:bodyPr/>
          <a:lstStyle/>
          <a:p>
            <a:r>
              <a:rPr lang="en-US" sz="2400" dirty="0" smtClean="0"/>
              <a:t>Student/staff in danger</a:t>
            </a:r>
          </a:p>
          <a:p>
            <a:r>
              <a:rPr lang="en-US" sz="2400" dirty="0" smtClean="0"/>
              <a:t>Reasonable possibility of assault threat</a:t>
            </a:r>
          </a:p>
          <a:p>
            <a:r>
              <a:rPr lang="en-US" sz="2400" dirty="0" smtClean="0"/>
              <a:t>Flight risk</a:t>
            </a:r>
          </a:p>
          <a:p>
            <a:r>
              <a:rPr lang="en-US" sz="2400" dirty="0" smtClean="0"/>
              <a:t>Weapons</a:t>
            </a:r>
          </a:p>
          <a:p>
            <a:r>
              <a:rPr lang="en-US" sz="2400" dirty="0" smtClean="0"/>
              <a:t>Drugs (may include toxic chemicals/needles)</a:t>
            </a:r>
          </a:p>
          <a:p>
            <a:r>
              <a:rPr lang="en-US" sz="2400" dirty="0" smtClean="0"/>
              <a:t>Item to be searched may contain dangerous items </a:t>
            </a:r>
          </a:p>
          <a:p>
            <a:r>
              <a:rPr lang="en-US" sz="2400" dirty="0" smtClean="0"/>
              <a:t>Expert search techniques</a:t>
            </a:r>
          </a:p>
          <a:p>
            <a:endParaRPr lang="en-US" sz="2400" dirty="0" smtClean="0"/>
          </a:p>
          <a:p>
            <a:pPr>
              <a:buNone/>
            </a:pPr>
            <a:r>
              <a:rPr lang="en-US" sz="2400" dirty="0" smtClean="0"/>
              <a:t>	</a:t>
            </a:r>
            <a:r>
              <a:rPr lang="en-US" sz="2000" dirty="0" smtClean="0"/>
              <a:t>In report use this language:  “Assistant Principal ____ had reasonable suspicion to search and requested that Officer ____ search the student.  Acting as the agent of the assistant principal, Officer ___ searched the student.</a:t>
            </a:r>
          </a:p>
          <a:p>
            <a:endParaRPr lang="en-US" sz="2400" dirty="0" smtClean="0"/>
          </a:p>
          <a:p>
            <a:endParaRPr lang="en-US"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
            <a:ext cx="8229600" cy="868362"/>
          </a:xfrm>
        </p:spPr>
        <p:txBody>
          <a:bodyPr/>
          <a:lstStyle/>
          <a:p>
            <a:pPr eaLnBrk="1" hangingPunct="1">
              <a:defRPr/>
            </a:pPr>
            <a:r>
              <a:rPr lang="en-US" b="1" dirty="0" smtClean="0">
                <a:effectLst>
                  <a:outerShdw blurRad="38100" dist="38100" dir="2700000" algn="tl">
                    <a:srgbClr val="C0C0C0"/>
                  </a:outerShdw>
                </a:effectLst>
              </a:rPr>
              <a:t>LEARNING OBJECTIVES</a:t>
            </a:r>
          </a:p>
        </p:txBody>
      </p:sp>
      <p:sp>
        <p:nvSpPr>
          <p:cNvPr id="16386" name="Rectangle 3"/>
          <p:cNvSpPr>
            <a:spLocks noGrp="1" noChangeArrowheads="1"/>
          </p:cNvSpPr>
          <p:nvPr>
            <p:ph type="body" idx="1"/>
          </p:nvPr>
        </p:nvSpPr>
        <p:spPr>
          <a:xfrm>
            <a:off x="406400" y="838200"/>
            <a:ext cx="8509000" cy="4926013"/>
          </a:xfrm>
        </p:spPr>
        <p:txBody>
          <a:bodyPr/>
          <a:lstStyle/>
          <a:p>
            <a:pPr eaLnBrk="1" hangingPunct="1">
              <a:lnSpc>
                <a:spcPct val="90000"/>
              </a:lnSpc>
            </a:pPr>
            <a:r>
              <a:rPr lang="en-US" sz="2400" dirty="0" smtClean="0"/>
              <a:t>The student will be able to explain the T.L.O. v. New Jersey court case.</a:t>
            </a:r>
          </a:p>
          <a:p>
            <a:pPr eaLnBrk="1" hangingPunct="1">
              <a:lnSpc>
                <a:spcPct val="90000"/>
              </a:lnSpc>
            </a:pPr>
            <a:r>
              <a:rPr lang="en-US" sz="2400" dirty="0" smtClean="0"/>
              <a:t>The student will be able to explain the difference between “probable cause” and “reasonable cause.”</a:t>
            </a:r>
          </a:p>
          <a:p>
            <a:pPr eaLnBrk="1" hangingPunct="1">
              <a:lnSpc>
                <a:spcPct val="90000"/>
              </a:lnSpc>
            </a:pPr>
            <a:r>
              <a:rPr lang="en-US" sz="2400" dirty="0" smtClean="0"/>
              <a:t>The student will be able to explain the “Plain View Doctrine” as it applies to searches.</a:t>
            </a:r>
          </a:p>
          <a:p>
            <a:pPr eaLnBrk="1" hangingPunct="1">
              <a:lnSpc>
                <a:spcPct val="90000"/>
              </a:lnSpc>
            </a:pPr>
            <a:r>
              <a:rPr lang="en-US" sz="2400" dirty="0" smtClean="0"/>
              <a:t>The student will be able to explain when they may use “reasonable cause” to conduct a search.</a:t>
            </a:r>
          </a:p>
          <a:p>
            <a:pPr eaLnBrk="1" hangingPunct="1">
              <a:lnSpc>
                <a:spcPct val="90000"/>
              </a:lnSpc>
            </a:pPr>
            <a:r>
              <a:rPr lang="en-US" sz="2400" dirty="0" smtClean="0"/>
              <a:t>The student will be able to explain the scope and intrusion level of a search.</a:t>
            </a:r>
          </a:p>
          <a:p>
            <a:pPr eaLnBrk="1" hangingPunct="1">
              <a:lnSpc>
                <a:spcPct val="90000"/>
              </a:lnSpc>
            </a:pPr>
            <a:r>
              <a:rPr lang="en-US" sz="2400" dirty="0" smtClean="0"/>
              <a:t>The student will be able to explain when a “stop and frisk” is justified.</a:t>
            </a:r>
          </a:p>
          <a:p>
            <a:pPr eaLnBrk="1" hangingPunct="1">
              <a:lnSpc>
                <a:spcPct val="90000"/>
              </a:lnSpc>
            </a:pPr>
            <a:r>
              <a:rPr lang="en-US" sz="2400" dirty="0" smtClean="0"/>
              <a:t>The student will be able to explain the “Plain View Doctrine” as it applies to searches.</a:t>
            </a:r>
          </a:p>
          <a:p>
            <a:pPr eaLnBrk="1" hangingPunct="1">
              <a:lnSpc>
                <a:spcPct val="90000"/>
              </a:lnSpc>
            </a:pPr>
            <a:r>
              <a:rPr lang="en-US" sz="2400" dirty="0" smtClean="0"/>
              <a:t>The student will be able to explain the degree of force which can be used to conduct a search.</a:t>
            </a:r>
          </a:p>
          <a:p>
            <a:pPr eaLnBrk="1" hangingPunct="1">
              <a:lnSpc>
                <a:spcPct val="90000"/>
              </a:lnSpc>
            </a:pPr>
            <a:endParaRPr lang="en-US"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Conducting the Search</a:t>
            </a:r>
          </a:p>
        </p:txBody>
      </p:sp>
      <p:sp>
        <p:nvSpPr>
          <p:cNvPr id="34818" name="Content Placeholder 2"/>
          <p:cNvSpPr>
            <a:spLocks noGrp="1"/>
          </p:cNvSpPr>
          <p:nvPr>
            <p:ph idx="1"/>
          </p:nvPr>
        </p:nvSpPr>
        <p:spPr/>
        <p:txBody>
          <a:bodyPr/>
          <a:lstStyle/>
          <a:p>
            <a:r>
              <a:rPr lang="en-US" sz="2400" dirty="0" smtClean="0"/>
              <a:t>Least intrusive means are always best</a:t>
            </a:r>
          </a:p>
          <a:p>
            <a:r>
              <a:rPr lang="en-US" sz="2400" dirty="0" smtClean="0"/>
              <a:t>Document why you searched, what you were searching for, and where you get your authority to do so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Types of Searches</a:t>
            </a:r>
          </a:p>
        </p:txBody>
      </p:sp>
      <p:sp>
        <p:nvSpPr>
          <p:cNvPr id="37890" name="Content Placeholder 2"/>
          <p:cNvSpPr>
            <a:spLocks noGrp="1"/>
          </p:cNvSpPr>
          <p:nvPr>
            <p:ph idx="1"/>
          </p:nvPr>
        </p:nvSpPr>
        <p:spPr>
          <a:xfrm>
            <a:off x="228600" y="1295400"/>
            <a:ext cx="8229600" cy="4525963"/>
          </a:xfrm>
        </p:spPr>
        <p:txBody>
          <a:bodyPr/>
          <a:lstStyle/>
          <a:p>
            <a:r>
              <a:rPr lang="en-US" sz="2400" dirty="0" smtClean="0"/>
              <a:t>Consent</a:t>
            </a:r>
          </a:p>
          <a:p>
            <a:pPr lvl="1"/>
            <a:r>
              <a:rPr lang="en-US" sz="2400" dirty="0" err="1" smtClean="0"/>
              <a:t>Swink</a:t>
            </a:r>
            <a:r>
              <a:rPr lang="en-US" sz="2400" dirty="0" smtClean="0"/>
              <a:t> v. State </a:t>
            </a:r>
          </a:p>
          <a:p>
            <a:pPr lvl="1"/>
            <a:r>
              <a:rPr lang="en-US" sz="2400" dirty="0" err="1" smtClean="0"/>
              <a:t>Scneckloth</a:t>
            </a:r>
            <a:r>
              <a:rPr lang="en-US" sz="2400" dirty="0" smtClean="0"/>
              <a:t> v. </a:t>
            </a:r>
            <a:r>
              <a:rPr lang="en-US" sz="2400" dirty="0" err="1" smtClean="0"/>
              <a:t>Bustamonte</a:t>
            </a:r>
            <a:endParaRPr lang="en-US" sz="2400" dirty="0" smtClean="0"/>
          </a:p>
          <a:p>
            <a:pPr lvl="1"/>
            <a:r>
              <a:rPr lang="en-US" sz="2400" dirty="0" smtClean="0"/>
              <a:t>Jones v. </a:t>
            </a:r>
            <a:r>
              <a:rPr lang="en-US" sz="2400" dirty="0" err="1" smtClean="0"/>
              <a:t>Latexo</a:t>
            </a:r>
            <a:r>
              <a:rPr lang="en-US" sz="2400" dirty="0" smtClean="0"/>
              <a:t> </a:t>
            </a:r>
          </a:p>
          <a:p>
            <a:pPr lvl="1"/>
            <a:r>
              <a:rPr lang="en-US" sz="2400" dirty="0" smtClean="0"/>
              <a:t>In the Matter of D.G. </a:t>
            </a:r>
          </a:p>
          <a:p>
            <a:pPr lvl="1"/>
            <a:r>
              <a:rPr lang="en-US" sz="2400" dirty="0" smtClean="0"/>
              <a:t>In the Matter of L.C. </a:t>
            </a:r>
          </a:p>
          <a:p>
            <a:pPr lvl="1"/>
            <a:r>
              <a:rPr lang="en-US" sz="2400" dirty="0" smtClean="0"/>
              <a:t>Jacobs v. State </a:t>
            </a:r>
          </a:p>
          <a:p>
            <a:r>
              <a:rPr lang="en-US" sz="2400" dirty="0" smtClean="0"/>
              <a:t>Frisk/Pat down</a:t>
            </a:r>
          </a:p>
          <a:p>
            <a:pPr lvl="1"/>
            <a:r>
              <a:rPr lang="en-US" sz="2400" dirty="0" smtClean="0"/>
              <a:t>D.L. v. Indiana </a:t>
            </a:r>
          </a:p>
          <a:p>
            <a:r>
              <a:rPr lang="en-US" sz="2400" dirty="0" smtClean="0"/>
              <a:t>Incident to arrest</a:t>
            </a:r>
          </a:p>
          <a:p>
            <a:pPr lvl="1"/>
            <a:r>
              <a:rPr lang="en-US" sz="2400" dirty="0" smtClean="0"/>
              <a:t>Arizona v. Gant </a:t>
            </a:r>
          </a:p>
          <a:p>
            <a:endParaRPr lang="en-US" sz="2400" dirty="0" smtClean="0"/>
          </a:p>
          <a:p>
            <a:endParaRPr lang="en-US" sz="2400" dirty="0" smtClean="0"/>
          </a:p>
          <a:p>
            <a:endParaRPr lang="en-US" dirty="0" smtClean="0"/>
          </a:p>
          <a:p>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28600" y="228600"/>
            <a:ext cx="8229600" cy="4525963"/>
          </a:xfrm>
        </p:spPr>
        <p:txBody>
          <a:bodyPr/>
          <a:lstStyle/>
          <a:p>
            <a:r>
              <a:rPr lang="en-US" sz="2400" dirty="0" smtClean="0"/>
              <a:t>Strip search</a:t>
            </a:r>
          </a:p>
          <a:p>
            <a:pPr lvl="1"/>
            <a:r>
              <a:rPr lang="en-US" sz="2400" dirty="0" smtClean="0"/>
              <a:t>In the Matter of A.H.A </a:t>
            </a:r>
          </a:p>
          <a:p>
            <a:pPr lvl="1"/>
            <a:r>
              <a:rPr lang="en-US" sz="2400" dirty="0" smtClean="0"/>
              <a:t>Oliver by Hines et al. v. McClung </a:t>
            </a:r>
          </a:p>
          <a:p>
            <a:pPr lvl="1"/>
            <a:r>
              <a:rPr lang="en-US" sz="2400" dirty="0" smtClean="0"/>
              <a:t>Widener v. Frye </a:t>
            </a:r>
          </a:p>
          <a:p>
            <a:pPr lvl="1"/>
            <a:r>
              <a:rPr lang="en-US" sz="2400" dirty="0" smtClean="0"/>
              <a:t>Safford v. Redding </a:t>
            </a:r>
          </a:p>
          <a:p>
            <a:r>
              <a:rPr lang="en-US" sz="2400" dirty="0" smtClean="0"/>
              <a:t>Vehicles</a:t>
            </a:r>
          </a:p>
          <a:p>
            <a:pPr lvl="1"/>
            <a:r>
              <a:rPr lang="en-US" sz="2400" dirty="0" smtClean="0"/>
              <a:t>Carroll Doctrine</a:t>
            </a:r>
          </a:p>
          <a:p>
            <a:r>
              <a:rPr lang="en-US" sz="2400" dirty="0" smtClean="0"/>
              <a:t>Group</a:t>
            </a:r>
          </a:p>
          <a:p>
            <a:pPr lvl="1"/>
            <a:r>
              <a:rPr lang="en-US" sz="2400" dirty="0" err="1" smtClean="0"/>
              <a:t>DesRoches</a:t>
            </a:r>
            <a:r>
              <a:rPr lang="en-US" sz="2400" dirty="0" smtClean="0"/>
              <a:t> v. </a:t>
            </a:r>
            <a:r>
              <a:rPr lang="en-US" sz="2400" dirty="0" err="1" smtClean="0"/>
              <a:t>Caprio</a:t>
            </a:r>
            <a:r>
              <a:rPr lang="en-US" sz="2400" dirty="0" smtClean="0"/>
              <a:t> </a:t>
            </a:r>
          </a:p>
          <a:p>
            <a:r>
              <a:rPr lang="en-US" sz="2400" dirty="0" smtClean="0"/>
              <a:t>Lockers</a:t>
            </a:r>
          </a:p>
          <a:p>
            <a:r>
              <a:rPr lang="en-US" sz="2400" dirty="0" smtClean="0"/>
              <a:t>Anonymous tips</a:t>
            </a:r>
          </a:p>
          <a:p>
            <a:pPr lvl="1"/>
            <a:r>
              <a:rPr lang="en-US" sz="2400" dirty="0" smtClean="0"/>
              <a:t>In the Matter of K.C.B. </a:t>
            </a:r>
          </a:p>
          <a:p>
            <a:endParaRPr lang="en-US" sz="2400" dirty="0" smtClean="0"/>
          </a:p>
          <a:p>
            <a:endParaRPr lang="en-US"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229600" cy="4525963"/>
          </a:xfrm>
        </p:spPr>
        <p:txBody>
          <a:bodyPr/>
          <a:lstStyle/>
          <a:p>
            <a:r>
              <a:rPr lang="en-US" sz="2400" dirty="0" smtClean="0"/>
              <a:t>Weapons</a:t>
            </a:r>
          </a:p>
          <a:p>
            <a:r>
              <a:rPr lang="en-US" sz="2400" dirty="0" smtClean="0"/>
              <a:t>Sniffer dogs</a:t>
            </a:r>
          </a:p>
          <a:p>
            <a:pPr lvl="1"/>
            <a:r>
              <a:rPr lang="en-US" sz="2400" dirty="0" smtClean="0"/>
              <a:t>Horton vs. Goose Creek ISD</a:t>
            </a:r>
          </a:p>
          <a:p>
            <a:r>
              <a:rPr lang="en-US" sz="2400" dirty="0" smtClean="0"/>
              <a:t>Cell phones</a:t>
            </a:r>
          </a:p>
          <a:p>
            <a:pPr lvl="1"/>
            <a:r>
              <a:rPr lang="en-US" sz="2400" dirty="0" smtClean="0"/>
              <a:t>United States V. Finley </a:t>
            </a:r>
          </a:p>
          <a:p>
            <a:r>
              <a:rPr lang="en-US" sz="2400" dirty="0" smtClean="0"/>
              <a:t>Administrative searches</a:t>
            </a:r>
          </a:p>
          <a:p>
            <a:pPr lvl="1"/>
            <a:r>
              <a:rPr lang="en-US" sz="2400" dirty="0" smtClean="0"/>
              <a:t>In the Matter of O.E.</a:t>
            </a:r>
          </a:p>
          <a:p>
            <a:r>
              <a:rPr lang="en-US" sz="2400" dirty="0" smtClean="0"/>
              <a:t>Abandoned property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Plain View/Plain Feel</a:t>
            </a:r>
          </a:p>
        </p:txBody>
      </p:sp>
      <p:sp>
        <p:nvSpPr>
          <p:cNvPr id="38914" name="Content Placeholder 2"/>
          <p:cNvSpPr>
            <a:spLocks noGrp="1"/>
          </p:cNvSpPr>
          <p:nvPr>
            <p:ph idx="1"/>
          </p:nvPr>
        </p:nvSpPr>
        <p:spPr/>
        <p:txBody>
          <a:bodyPr/>
          <a:lstStyle/>
          <a:p>
            <a:r>
              <a:rPr lang="en-US" smtClean="0"/>
              <a:t>You can not manipulate or move the item to feel it better or exceed the scope of a Terry Frisk</a:t>
            </a:r>
          </a:p>
          <a:p>
            <a:r>
              <a:rPr lang="en-US" smtClean="0"/>
              <a:t>If the frisk is of an item and not a person, then the initial touch of the item must be lawful.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dirty="0" smtClean="0"/>
              <a:t>Community Caretaking</a:t>
            </a:r>
          </a:p>
        </p:txBody>
      </p:sp>
      <p:sp>
        <p:nvSpPr>
          <p:cNvPr id="40962" name="Content Placeholder 2"/>
          <p:cNvSpPr>
            <a:spLocks noGrp="1"/>
          </p:cNvSpPr>
          <p:nvPr>
            <p:ph idx="1"/>
          </p:nvPr>
        </p:nvSpPr>
        <p:spPr/>
        <p:txBody>
          <a:bodyPr/>
          <a:lstStyle/>
          <a:p>
            <a:r>
              <a:rPr lang="en-US" sz="2400" dirty="0" smtClean="0"/>
              <a:t>Gibson v. Texas (2007)</a:t>
            </a:r>
          </a:p>
          <a:p>
            <a:r>
              <a:rPr lang="en-US" sz="2400" dirty="0" smtClean="0"/>
              <a:t>Wright Factors:</a:t>
            </a:r>
          </a:p>
          <a:p>
            <a:pPr marL="971550" lvl="1" indent="-514350">
              <a:buFont typeface="+mj-lt"/>
              <a:buAutoNum type="arabicParenR"/>
            </a:pPr>
            <a:r>
              <a:rPr lang="en-US" sz="2400" dirty="0" smtClean="0"/>
              <a:t> The nature and level of the distress exhibited by the individual</a:t>
            </a:r>
          </a:p>
          <a:p>
            <a:pPr marL="971550" lvl="1" indent="-514350">
              <a:buFont typeface="+mj-lt"/>
              <a:buAutoNum type="arabicParenR"/>
            </a:pPr>
            <a:r>
              <a:rPr lang="en-US" sz="2400" dirty="0" smtClean="0"/>
              <a:t>The location of the individual</a:t>
            </a:r>
          </a:p>
          <a:p>
            <a:pPr marL="971550" lvl="1" indent="-514350">
              <a:buFont typeface="+mj-lt"/>
              <a:buAutoNum type="arabicParenR"/>
            </a:pPr>
            <a:r>
              <a:rPr lang="en-US" sz="2400" dirty="0" smtClean="0"/>
              <a:t>Whether the individual was alone and/or had access to assistance other than that offered by the officer</a:t>
            </a:r>
          </a:p>
          <a:p>
            <a:pPr marL="971550" lvl="1" indent="-514350">
              <a:buFont typeface="+mj-lt"/>
              <a:buAutoNum type="arabicParenR"/>
            </a:pPr>
            <a:r>
              <a:rPr lang="en-US" sz="2400" dirty="0" smtClean="0"/>
              <a:t>To what extent the individual, if not assisted, presented a danger to himself and others</a:t>
            </a:r>
          </a:p>
          <a:p>
            <a:endParaRPr lang="en-US" sz="2400" dirty="0" smtClean="0"/>
          </a:p>
          <a:p>
            <a:pPr lvl="1"/>
            <a:endParaRPr lang="en-US"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Liability</a:t>
            </a:r>
            <a:br>
              <a:rPr lang="en-US" b="1" dirty="0" smtClean="0"/>
            </a:br>
            <a:endParaRPr lang="en-US" dirty="0"/>
          </a:p>
        </p:txBody>
      </p:sp>
      <p:sp>
        <p:nvSpPr>
          <p:cNvPr id="3" name="Content Placeholder 2"/>
          <p:cNvSpPr>
            <a:spLocks noGrp="1"/>
          </p:cNvSpPr>
          <p:nvPr>
            <p:ph idx="1"/>
          </p:nvPr>
        </p:nvSpPr>
        <p:spPr>
          <a:xfrm>
            <a:off x="76200" y="762000"/>
            <a:ext cx="8839200" cy="4983163"/>
          </a:xfrm>
        </p:spPr>
        <p:txBody>
          <a:bodyPr/>
          <a:lstStyle/>
          <a:p>
            <a:pPr lvl="1"/>
            <a:r>
              <a:rPr lang="en-US" sz="2400" b="1" dirty="0" smtClean="0"/>
              <a:t>Special Relationship</a:t>
            </a:r>
          </a:p>
          <a:p>
            <a:pPr lvl="2"/>
            <a:r>
              <a:rPr lang="en-US" b="1" dirty="0" smtClean="0"/>
              <a:t>Promise of protection</a:t>
            </a:r>
          </a:p>
          <a:p>
            <a:pPr lvl="2"/>
            <a:r>
              <a:rPr lang="en-US" b="1" dirty="0" smtClean="0"/>
              <a:t>Reliance on the promise</a:t>
            </a:r>
          </a:p>
          <a:p>
            <a:pPr lvl="2"/>
            <a:r>
              <a:rPr lang="en-US" b="1" dirty="0" smtClean="0"/>
              <a:t>False sense of security</a:t>
            </a:r>
          </a:p>
          <a:p>
            <a:pPr lvl="2"/>
            <a:r>
              <a:rPr lang="en-US" b="1" dirty="0" smtClean="0"/>
              <a:t>Possibility of safety</a:t>
            </a:r>
          </a:p>
          <a:p>
            <a:pPr lvl="1"/>
            <a:r>
              <a:rPr lang="en-US" sz="2400" b="1" dirty="0" smtClean="0"/>
              <a:t>Deliberate indifference</a:t>
            </a:r>
          </a:p>
          <a:p>
            <a:pPr lvl="2"/>
            <a:r>
              <a:rPr lang="en-US" b="1" dirty="0" smtClean="0"/>
              <a:t>Failing to recognize danger and do something about it</a:t>
            </a:r>
          </a:p>
          <a:p>
            <a:pPr lvl="1"/>
            <a:r>
              <a:rPr lang="en-US" sz="2400" b="1" dirty="0" smtClean="0"/>
              <a:t>No educator is legally required to take the risk of serious physical harm unless the educator’s job description calls for it</a:t>
            </a:r>
          </a:p>
          <a:p>
            <a:pPr lvl="1"/>
            <a:r>
              <a:rPr lang="en-US" sz="2400" b="1" dirty="0" smtClean="0"/>
              <a:t>No law enforcement officer can be expected to accept the risk of a known imminent threat to life.  Nor can any supervisor order an officer to take such a risk.  </a:t>
            </a:r>
          </a:p>
          <a:p>
            <a:pPr lvl="1"/>
            <a:endParaRPr lang="en-US" b="1"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FERPA</a:t>
            </a:r>
            <a:endParaRPr lang="en-US" dirty="0"/>
          </a:p>
        </p:txBody>
      </p:sp>
      <p:sp>
        <p:nvSpPr>
          <p:cNvPr id="3" name="Content Placeholder 2"/>
          <p:cNvSpPr>
            <a:spLocks noGrp="1"/>
          </p:cNvSpPr>
          <p:nvPr>
            <p:ph idx="1"/>
          </p:nvPr>
        </p:nvSpPr>
        <p:spPr/>
        <p:txBody>
          <a:bodyPr/>
          <a:lstStyle/>
          <a:p>
            <a:r>
              <a:rPr lang="en-US" sz="2400" dirty="0" smtClean="0"/>
              <a:t>The principal/agent combination is deemed to be one entity.  Information necessary to the principal’s purpose can be divulged to the agent</a:t>
            </a:r>
          </a:p>
          <a:p>
            <a:r>
              <a:rPr lang="en-US" sz="2400" dirty="0" smtClean="0"/>
              <a:t>Under FERPA, schools may define the school-based officer as a school official</a:t>
            </a:r>
          </a:p>
          <a:p>
            <a:r>
              <a:rPr lang="en-US" sz="2400" dirty="0" smtClean="0"/>
              <a:t>School records must be used only in matters with a clear educational purpose</a:t>
            </a:r>
          </a:p>
          <a:p>
            <a:r>
              <a:rPr lang="en-US" sz="2400" dirty="0" smtClean="0"/>
              <a:t>Situations involving threat to the safety of a student may also allow FERPA information to be shared</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304800" y="381000"/>
            <a:ext cx="8636000" cy="5745163"/>
          </a:xfrm>
        </p:spPr>
        <p:txBody>
          <a:bodyPr/>
          <a:lstStyle/>
          <a:p>
            <a:pPr algn="ctr">
              <a:buFontTx/>
              <a:buNone/>
            </a:pPr>
            <a:endParaRPr lang="en-US" sz="1200" b="1" dirty="0" smtClean="0"/>
          </a:p>
          <a:p>
            <a:r>
              <a:rPr lang="en-US" sz="3600" b="1" dirty="0" smtClean="0"/>
              <a:t>Under what circumstances can an officer become an agent of a school administrator?</a:t>
            </a:r>
          </a:p>
          <a:p>
            <a:r>
              <a:rPr lang="en-US" sz="3600" b="1" dirty="0" smtClean="0"/>
              <a:t>There are situations when an officer can conduct a search using “Reasonable Cause”  T___  F___</a:t>
            </a:r>
          </a:p>
          <a:p>
            <a:r>
              <a:rPr lang="en-US" sz="3600" b="1" dirty="0" smtClean="0"/>
              <a:t>An Administrator can conduct a search based on an anonymous tip.   T___   F____</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2" descr="female police &#10;officer on white &#10;background, portrait. &#10;fotosearch - search &#10;stock photos, &#10;pictures, images, &#10;and photo clipart"/>
          <p:cNvPicPr>
            <a:picLocks noChangeAspect="1" noChangeArrowheads="1"/>
          </p:cNvPicPr>
          <p:nvPr/>
        </p:nvPicPr>
        <p:blipFill>
          <a:blip r:embed="rId3" cstate="print"/>
          <a:srcRect l="32001" r="16000" b="7333"/>
          <a:stretch>
            <a:fillRect/>
          </a:stretch>
        </p:blipFill>
        <p:spPr bwMode="auto">
          <a:xfrm>
            <a:off x="7696200" y="3048000"/>
            <a:ext cx="1143000" cy="2819400"/>
          </a:xfrm>
          <a:prstGeom prst="rect">
            <a:avLst/>
          </a:prstGeom>
          <a:noFill/>
          <a:ln w="9525">
            <a:noFill/>
            <a:miter lim="800000"/>
            <a:headEnd/>
            <a:tailEnd/>
          </a:ln>
        </p:spPr>
      </p:pic>
      <p:pic>
        <p:nvPicPr>
          <p:cNvPr id="14338" name="Picture 14" descr="SBLE Logo Seal"/>
          <p:cNvPicPr>
            <a:picLocks noChangeAspect="1" noChangeArrowheads="1"/>
          </p:cNvPicPr>
          <p:nvPr/>
        </p:nvPicPr>
        <p:blipFill>
          <a:blip r:embed="rId4" cstate="print"/>
          <a:srcRect/>
          <a:stretch>
            <a:fillRect/>
          </a:stretch>
        </p:blipFill>
        <p:spPr bwMode="auto">
          <a:xfrm>
            <a:off x="5715000" y="3429000"/>
            <a:ext cx="2125663" cy="2200275"/>
          </a:xfrm>
          <a:prstGeom prst="rect">
            <a:avLst/>
          </a:prstGeom>
          <a:noFill/>
          <a:ln w="9525">
            <a:noFill/>
            <a:miter lim="800000"/>
            <a:headEnd/>
            <a:tailEnd/>
          </a:ln>
        </p:spPr>
      </p:pic>
      <p:pic>
        <p:nvPicPr>
          <p:cNvPr id="14339" name="Picture 13" descr="ICJS-(color)_W_TxState"/>
          <p:cNvPicPr>
            <a:picLocks noChangeAspect="1" noChangeArrowheads="1"/>
          </p:cNvPicPr>
          <p:nvPr/>
        </p:nvPicPr>
        <p:blipFill>
          <a:blip r:embed="rId5" cstate="print">
            <a:lum bright="-24000" contrast="36000"/>
          </a:blip>
          <a:srcRect/>
          <a:stretch>
            <a:fillRect/>
          </a:stretch>
        </p:blipFill>
        <p:spPr bwMode="auto">
          <a:xfrm>
            <a:off x="1447800" y="3048000"/>
            <a:ext cx="4267200" cy="2743200"/>
          </a:xfrm>
          <a:prstGeom prst="rect">
            <a:avLst/>
          </a:prstGeom>
          <a:noFill/>
          <a:ln w="9525">
            <a:noFill/>
            <a:miter lim="800000"/>
            <a:headEnd/>
            <a:tailEnd/>
          </a:ln>
        </p:spPr>
      </p:pic>
      <p:pic>
        <p:nvPicPr>
          <p:cNvPr id="14340" name="Picture 4" descr="Police Officer Street Tactical Uniform"/>
          <p:cNvPicPr>
            <a:picLocks noChangeAspect="1" noChangeArrowheads="1"/>
          </p:cNvPicPr>
          <p:nvPr/>
        </p:nvPicPr>
        <p:blipFill>
          <a:blip r:embed="rId6" cstate="print"/>
          <a:srcRect/>
          <a:stretch>
            <a:fillRect/>
          </a:stretch>
        </p:blipFill>
        <p:spPr bwMode="auto">
          <a:xfrm>
            <a:off x="381000" y="3048000"/>
            <a:ext cx="1195388" cy="2743200"/>
          </a:xfrm>
          <a:prstGeom prst="rect">
            <a:avLst/>
          </a:prstGeom>
          <a:noFill/>
          <a:ln w="9525">
            <a:noFill/>
            <a:miter lim="800000"/>
            <a:headEnd/>
            <a:tailEnd/>
          </a:ln>
        </p:spPr>
      </p:pic>
      <p:sp>
        <p:nvSpPr>
          <p:cNvPr id="9" name="TextBox 8"/>
          <p:cNvSpPr txBox="1"/>
          <p:nvPr/>
        </p:nvSpPr>
        <p:spPr>
          <a:xfrm>
            <a:off x="990600" y="1447800"/>
            <a:ext cx="7315200" cy="769441"/>
          </a:xfrm>
          <a:prstGeom prst="rect">
            <a:avLst/>
          </a:prstGeom>
          <a:noFill/>
        </p:spPr>
        <p:txBody>
          <a:bodyPr wrap="square" rtlCol="0">
            <a:spAutoFit/>
          </a:bodyPr>
          <a:lstStyle/>
          <a:p>
            <a:pPr algn="ctr"/>
            <a:r>
              <a:rPr lang="en-US" sz="4400" dirty="0" smtClean="0"/>
              <a:t>SEARCH AND SEIZURE</a:t>
            </a:r>
            <a:endParaRPr lang="en-US" sz="4400" dirty="0"/>
          </a:p>
        </p:txBody>
      </p:sp>
      <p:sp>
        <p:nvSpPr>
          <p:cNvPr id="10" name="Text Box 11"/>
          <p:cNvSpPr txBox="1">
            <a:spLocks noChangeArrowheads="1"/>
          </p:cNvSpPr>
          <p:nvPr/>
        </p:nvSpPr>
        <p:spPr bwMode="auto">
          <a:xfrm>
            <a:off x="457200" y="6003925"/>
            <a:ext cx="7010400" cy="854075"/>
          </a:xfrm>
          <a:prstGeom prst="rect">
            <a:avLst/>
          </a:prstGeom>
          <a:noFill/>
          <a:ln w="9525">
            <a:noFill/>
            <a:miter lim="800000"/>
            <a:headEnd/>
            <a:tailEnd/>
          </a:ln>
        </p:spPr>
        <p:txBody>
          <a:bodyPr>
            <a:spAutoFit/>
          </a:bodyPr>
          <a:lstStyle/>
          <a:p>
            <a:pPr>
              <a:spcBef>
                <a:spcPct val="50000"/>
              </a:spcBef>
            </a:pPr>
            <a:r>
              <a:rPr lang="en-US" sz="2000" dirty="0"/>
              <a:t>INSTRUCTOR:  OFFICER COLE LANGSTON</a:t>
            </a:r>
          </a:p>
          <a:p>
            <a:pPr>
              <a:spcBef>
                <a:spcPct val="50000"/>
              </a:spcBef>
            </a:pPr>
            <a:r>
              <a:rPr lang="en-US" sz="2000" dirty="0"/>
              <a:t>                           CARROLLTON POLICE DEPARTMENT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smtClean="0"/>
              <a:t>First Amendment</a:t>
            </a:r>
            <a:br>
              <a:rPr lang="en-US" dirty="0" smtClean="0"/>
            </a:br>
            <a:r>
              <a:rPr lang="en-US" sz="3200" dirty="0" smtClean="0"/>
              <a:t>U.S. Constitution</a:t>
            </a:r>
          </a:p>
        </p:txBody>
      </p:sp>
      <p:sp>
        <p:nvSpPr>
          <p:cNvPr id="20482" name="Content Placeholder 2"/>
          <p:cNvSpPr>
            <a:spLocks noGrp="1"/>
          </p:cNvSpPr>
          <p:nvPr>
            <p:ph idx="1"/>
          </p:nvPr>
        </p:nvSpPr>
        <p:spPr/>
        <p:txBody>
          <a:bodyPr/>
          <a:lstStyle/>
          <a:p>
            <a:pPr>
              <a:buNone/>
            </a:pPr>
            <a:r>
              <a:rPr lang="en-US" i="1" dirty="0" smtClean="0"/>
              <a:t>	</a:t>
            </a:r>
            <a:r>
              <a:rPr lang="en-US" sz="2800" i="1" dirty="0" smtClean="0"/>
              <a:t>Congress shall make no law respecting an establishment of religion, or prohibiting the free exercise thereof; or abridging the freedom of speech, or of the press; or the right of the people peaceably to assemble, and to petition the Government for a redress of grievances.</a:t>
            </a:r>
            <a:r>
              <a:rPr lang="en-US" sz="2800"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Fourth Amendment</a:t>
            </a:r>
            <a:br>
              <a:rPr lang="en-US" dirty="0" smtClean="0"/>
            </a:br>
            <a:r>
              <a:rPr lang="en-US" sz="3200" dirty="0" smtClean="0"/>
              <a:t>U.S. Constitution</a:t>
            </a:r>
          </a:p>
        </p:txBody>
      </p:sp>
      <p:sp>
        <p:nvSpPr>
          <p:cNvPr id="21506" name="Content Placeholder 2"/>
          <p:cNvSpPr>
            <a:spLocks noGrp="1"/>
          </p:cNvSpPr>
          <p:nvPr>
            <p:ph idx="1"/>
          </p:nvPr>
        </p:nvSpPr>
        <p:spPr>
          <a:xfrm>
            <a:off x="457200" y="1646237"/>
            <a:ext cx="8229600" cy="4525963"/>
          </a:xfrm>
        </p:spPr>
        <p:txBody>
          <a:bodyPr/>
          <a:lstStyle/>
          <a:p>
            <a:pPr>
              <a:buNone/>
            </a:pPr>
            <a:r>
              <a:rPr lang="en-US" sz="2800" i="1" dirty="0" smtClean="0"/>
              <a:t>	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r>
              <a:rPr lang="en-US" sz="2800"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76200"/>
            <a:ext cx="8229600" cy="1143000"/>
          </a:xfrm>
        </p:spPr>
        <p:txBody>
          <a:bodyPr/>
          <a:lstStyle/>
          <a:p>
            <a:r>
              <a:rPr lang="en-US" dirty="0" smtClean="0"/>
              <a:t>Fifth Amendment</a:t>
            </a:r>
            <a:br>
              <a:rPr lang="en-US" dirty="0" smtClean="0"/>
            </a:br>
            <a:r>
              <a:rPr lang="en-US" sz="3200" dirty="0" smtClean="0"/>
              <a:t>U.S. Constitution</a:t>
            </a:r>
          </a:p>
        </p:txBody>
      </p:sp>
      <p:sp>
        <p:nvSpPr>
          <p:cNvPr id="22530" name="Content Placeholder 2"/>
          <p:cNvSpPr>
            <a:spLocks noGrp="1"/>
          </p:cNvSpPr>
          <p:nvPr>
            <p:ph idx="1"/>
          </p:nvPr>
        </p:nvSpPr>
        <p:spPr>
          <a:xfrm>
            <a:off x="228600" y="1295400"/>
            <a:ext cx="8686800" cy="4525963"/>
          </a:xfrm>
        </p:spPr>
        <p:txBody>
          <a:bodyPr/>
          <a:lstStyle/>
          <a:p>
            <a:pPr>
              <a:buNone/>
            </a:pPr>
            <a:r>
              <a:rPr lang="en-US" i="1" dirty="0" smtClean="0"/>
              <a:t>	</a:t>
            </a:r>
            <a:r>
              <a:rPr lang="en-US" sz="2800" i="1" dirty="0" smtClean="0"/>
              <a:t>No person shall be held to answer for any capital, or otherwise infamous crime, unless on a presentment or indictment of a Grand Jury, except in cases arising in the land or naval forces, or in the Militia, when in actual service in time of War or public danger; nor shall any person be subject for the same offence to be twice put in jeopardy of life or limb; nor shall be compelled in any criminal case to be a witness against himself, nor be deprived of life, liberty, or property, without due process of law; nor shall private property be taken for public use, without just compensation.</a:t>
            </a:r>
            <a:r>
              <a:rPr lang="en-US" sz="2800"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dirty="0" smtClean="0"/>
              <a:t>14</a:t>
            </a:r>
            <a:r>
              <a:rPr lang="en-US" baseline="30000" dirty="0" smtClean="0"/>
              <a:t>th</a:t>
            </a:r>
            <a:r>
              <a:rPr lang="en-US" dirty="0" smtClean="0"/>
              <a:t> Amendment</a:t>
            </a:r>
            <a:br>
              <a:rPr lang="en-US" dirty="0" smtClean="0"/>
            </a:br>
            <a:r>
              <a:rPr lang="en-US" sz="3200" dirty="0" smtClean="0"/>
              <a:t>U.S. Constitution</a:t>
            </a:r>
          </a:p>
        </p:txBody>
      </p:sp>
      <p:sp>
        <p:nvSpPr>
          <p:cNvPr id="23554" name="Content Placeholder 2"/>
          <p:cNvSpPr>
            <a:spLocks noGrp="1"/>
          </p:cNvSpPr>
          <p:nvPr>
            <p:ph idx="1"/>
          </p:nvPr>
        </p:nvSpPr>
        <p:spPr/>
        <p:txBody>
          <a:bodyPr/>
          <a:lstStyle/>
          <a:p>
            <a:pPr>
              <a:buNone/>
            </a:pPr>
            <a:r>
              <a:rPr lang="en-US" dirty="0" smtClean="0"/>
              <a:t>	</a:t>
            </a:r>
            <a:r>
              <a:rPr lang="en-US" sz="2800" dirty="0" smtClean="0"/>
              <a:t>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t>Texas Constitution</a:t>
            </a:r>
            <a:br>
              <a:rPr lang="en-US" dirty="0" smtClean="0"/>
            </a:br>
            <a:r>
              <a:rPr lang="en-US" sz="2800" dirty="0" smtClean="0"/>
              <a:t>Article 1, Section 9</a:t>
            </a:r>
            <a:r>
              <a:rPr lang="en-US" dirty="0" smtClean="0"/>
              <a:t/>
            </a:r>
            <a:br>
              <a:rPr lang="en-US" dirty="0" smtClean="0"/>
            </a:br>
            <a:endParaRPr lang="en-US" dirty="0"/>
          </a:p>
        </p:txBody>
      </p:sp>
      <p:sp>
        <p:nvSpPr>
          <p:cNvPr id="4" name="TextBox 3"/>
          <p:cNvSpPr txBox="1"/>
          <p:nvPr/>
        </p:nvSpPr>
        <p:spPr>
          <a:xfrm>
            <a:off x="609600" y="1600200"/>
            <a:ext cx="7543800" cy="3539430"/>
          </a:xfrm>
          <a:prstGeom prst="rect">
            <a:avLst/>
          </a:prstGeom>
          <a:noFill/>
        </p:spPr>
        <p:txBody>
          <a:bodyPr wrap="square" rtlCol="0">
            <a:spAutoFit/>
          </a:bodyPr>
          <a:lstStyle/>
          <a:p>
            <a:pPr>
              <a:buNone/>
            </a:pPr>
            <a:r>
              <a:rPr lang="en-US" sz="2800" dirty="0" smtClean="0"/>
              <a:t>The people shall be secure in their persons, houses, papers and possessions, from all unreasonable search and seizures or searches, and no warrant to search any place, or to seize any person or thing, shall issue without describing them as near as may be, nor without probable cause, supported by oath or affirmation</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History Lesson</a:t>
            </a:r>
          </a:p>
        </p:txBody>
      </p:sp>
      <p:sp>
        <p:nvSpPr>
          <p:cNvPr id="24578" name="Content Placeholder 2"/>
          <p:cNvSpPr>
            <a:spLocks noGrp="1"/>
          </p:cNvSpPr>
          <p:nvPr>
            <p:ph idx="1"/>
          </p:nvPr>
        </p:nvSpPr>
        <p:spPr>
          <a:xfrm>
            <a:off x="457200" y="1371600"/>
            <a:ext cx="8229600" cy="4525963"/>
          </a:xfrm>
        </p:spPr>
        <p:txBody>
          <a:bodyPr/>
          <a:lstStyle/>
          <a:p>
            <a:r>
              <a:rPr lang="en-US" sz="1800" dirty="0" smtClean="0"/>
              <a:t>Juveniles had no rights.  Were property</a:t>
            </a:r>
          </a:p>
          <a:p>
            <a:r>
              <a:rPr lang="en-US" sz="1800" dirty="0" smtClean="0"/>
              <a:t>15</a:t>
            </a:r>
            <a:r>
              <a:rPr lang="en-US" sz="1800" baseline="30000" dirty="0" smtClean="0"/>
              <a:t>th</a:t>
            </a:r>
            <a:r>
              <a:rPr lang="en-US" sz="1800" dirty="0" smtClean="0"/>
              <a:t> Century:  Poor Laws.  Police rounded up street kids and gave them to people to work as servants until they were 21</a:t>
            </a:r>
          </a:p>
          <a:p>
            <a:r>
              <a:rPr lang="en-US" sz="1800" dirty="0" smtClean="0"/>
              <a:t>Settlers of U.S. used Common Law.  Dad had absolute power over child.  Clergy and schools also could do anything to a child, including beat them</a:t>
            </a:r>
          </a:p>
          <a:p>
            <a:r>
              <a:rPr lang="en-US" sz="1800" dirty="0" smtClean="0"/>
              <a:t>1800’s founded first Juvenile Courts.  Not created to protect child.  First time decided to separate kids from adult prisoners</a:t>
            </a:r>
          </a:p>
          <a:p>
            <a:r>
              <a:rPr lang="en-US" sz="1800" dirty="0" smtClean="0"/>
              <a:t>1954 was first court opinion addressing juvenile rights: In Re Holmes said state can intervene on part of a juvenile giving state authority to remove child from home and place elsewhere.  No criminal rights.  Civil action only.</a:t>
            </a:r>
          </a:p>
          <a:p>
            <a:r>
              <a:rPr lang="en-US" sz="1800" dirty="0" smtClean="0"/>
              <a:t>1973 Title III of the Family Code was written</a:t>
            </a:r>
          </a:p>
          <a:p>
            <a:r>
              <a:rPr lang="en-US" sz="1800" dirty="0" smtClean="0"/>
              <a:t>1996 Title III was re-written</a:t>
            </a:r>
          </a:p>
          <a:p>
            <a:r>
              <a:rPr lang="en-US" sz="1800" dirty="0" smtClean="0"/>
              <a:t>1997 Title III re-write went into effect and called the Juvenile Justice Code</a:t>
            </a:r>
          </a:p>
          <a:p>
            <a:endParaRPr lang="en-US" sz="1800" dirty="0" smtClean="0"/>
          </a:p>
          <a:p>
            <a:endParaRPr lang="en-US" sz="1800" dirty="0" smtClean="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Degrees of Proof</a:t>
            </a:r>
            <a:endParaRPr lang="en-US" dirty="0"/>
          </a:p>
        </p:txBody>
      </p:sp>
      <p:sp>
        <p:nvSpPr>
          <p:cNvPr id="3" name="Content Placeholder 2"/>
          <p:cNvSpPr>
            <a:spLocks noGrp="1"/>
          </p:cNvSpPr>
          <p:nvPr>
            <p:ph idx="1"/>
          </p:nvPr>
        </p:nvSpPr>
        <p:spPr/>
        <p:txBody>
          <a:bodyPr/>
          <a:lstStyle/>
          <a:p>
            <a:r>
              <a:rPr lang="en-US" sz="2400" dirty="0" smtClean="0"/>
              <a:t>Prior to 1970 a Preponderance of Evidence was needed to adjudicate a juvenile</a:t>
            </a:r>
          </a:p>
          <a:p>
            <a:r>
              <a:rPr lang="en-US" sz="2400" dirty="0" smtClean="0"/>
              <a:t>In Re </a:t>
            </a:r>
            <a:r>
              <a:rPr lang="en-US" sz="2400" dirty="0" err="1" smtClean="0"/>
              <a:t>Winship</a:t>
            </a:r>
            <a:r>
              <a:rPr lang="en-US" sz="2400" dirty="0" smtClean="0"/>
              <a:t> (1970)</a:t>
            </a:r>
          </a:p>
          <a:p>
            <a:pPr lvl="1"/>
            <a:r>
              <a:rPr lang="en-US" sz="2400" dirty="0" smtClean="0"/>
              <a:t>The USSC declared that juvenile cases are CIVIL and not CRIMINAL.  It becomes criminal only when the child is certified to stand trial as an adult.  Civil cases only require a Preponderance of Evidence, but USSC said juvenile trials required Proof Beyond a Reasonable Doubt</a:t>
            </a:r>
          </a:p>
          <a:p>
            <a:pPr lvl="1"/>
            <a:endParaRPr lang="en-US" sz="2400" dirty="0"/>
          </a:p>
        </p:txBody>
      </p:sp>
    </p:spTree>
  </p:cSld>
  <p:clrMapOvr>
    <a:masterClrMapping/>
  </p:clrMapOvr>
</p:sld>
</file>

<file path=ppt/theme/theme1.xml><?xml version="1.0" encoding="utf-8"?>
<a:theme xmlns:a="http://schemas.openxmlformats.org/drawingml/2006/main" name="Default Design">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1725</TotalTime>
  <Words>1294</Words>
  <Application>Microsoft Office PowerPoint</Application>
  <PresentationFormat>On-screen Show (4:3)</PresentationFormat>
  <Paragraphs>203</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Slide 1</vt:lpstr>
      <vt:lpstr>LEARNING OBJECTIVES</vt:lpstr>
      <vt:lpstr>First Amendment U.S. Constitution</vt:lpstr>
      <vt:lpstr>Fourth Amendment U.S. Constitution</vt:lpstr>
      <vt:lpstr>Fifth Amendment U.S. Constitution</vt:lpstr>
      <vt:lpstr>14th Amendment U.S. Constitution</vt:lpstr>
      <vt:lpstr>Texas Constitution Article 1, Section 9 </vt:lpstr>
      <vt:lpstr>History Lesson</vt:lpstr>
      <vt:lpstr>Degrees of Proof</vt:lpstr>
      <vt:lpstr>Slide 10</vt:lpstr>
      <vt:lpstr>Reasonable Suspicion</vt:lpstr>
      <vt:lpstr>Probable Cause</vt:lpstr>
      <vt:lpstr>Protection Concept</vt:lpstr>
      <vt:lpstr> Sources of Educator Authority </vt:lpstr>
      <vt:lpstr>New Jersey v. TLO (1985)</vt:lpstr>
      <vt:lpstr> Sources of Educator Authority </vt:lpstr>
      <vt:lpstr> Establishing an Agency </vt:lpstr>
      <vt:lpstr>Four Ways to Establish Agency</vt:lpstr>
      <vt:lpstr>Reasons To Have Officer Conduct Search</vt:lpstr>
      <vt:lpstr>Conducting the Search</vt:lpstr>
      <vt:lpstr>Types of Searches</vt:lpstr>
      <vt:lpstr>Slide 22</vt:lpstr>
      <vt:lpstr>Slide 23</vt:lpstr>
      <vt:lpstr>Plain View/Plain Feel</vt:lpstr>
      <vt:lpstr>Community Caretaking</vt:lpstr>
      <vt:lpstr>Liability </vt:lpstr>
      <vt:lpstr>FERPA</vt:lpstr>
      <vt:lpstr>Slide 28</vt:lpstr>
      <vt:lpstr>Slide 29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 Little</dc:creator>
  <cp:lastModifiedBy>lgray</cp:lastModifiedBy>
  <cp:revision>116</cp:revision>
  <dcterms:created xsi:type="dcterms:W3CDTF">2008-05-25T20:34:38Z</dcterms:created>
  <dcterms:modified xsi:type="dcterms:W3CDTF">2010-06-17T15:19:39Z</dcterms:modified>
</cp:coreProperties>
</file>